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43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80" r:id="rId14"/>
    <p:sldId id="281" r:id="rId15"/>
    <p:sldId id="264" r:id="rId16"/>
    <p:sldId id="265" r:id="rId17"/>
    <p:sldId id="272" r:id="rId18"/>
    <p:sldId id="273" r:id="rId19"/>
    <p:sldId id="274" r:id="rId20"/>
    <p:sldId id="275" r:id="rId21"/>
    <p:sldId id="276" r:id="rId22"/>
    <p:sldId id="289" r:id="rId23"/>
    <p:sldId id="277" r:id="rId24"/>
    <p:sldId id="278" r:id="rId25"/>
    <p:sldId id="279" r:id="rId26"/>
    <p:sldId id="282" r:id="rId27"/>
    <p:sldId id="283" r:id="rId28"/>
    <p:sldId id="284" r:id="rId29"/>
    <p:sldId id="285" r:id="rId30"/>
    <p:sldId id="288" r:id="rId31"/>
    <p:sldId id="287" r:id="rId32"/>
    <p:sldId id="290" r:id="rId33"/>
    <p:sldId id="286" r:id="rId34"/>
    <p:sldId id="291" r:id="rId35"/>
    <p:sldId id="292" r:id="rId36"/>
    <p:sldId id="293" r:id="rId37"/>
    <p:sldId id="266" r:id="rId38"/>
    <p:sldId id="267" r:id="rId39"/>
    <p:sldId id="269" r:id="rId40"/>
    <p:sldId id="270" r:id="rId41"/>
    <p:sldId id="271" r:id="rId42"/>
  </p:sldIdLst>
  <p:sldSz cx="11998325" cy="7559675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133" autoAdjust="0"/>
  </p:normalViewPr>
  <p:slideViewPr>
    <p:cSldViewPr snapToGrid="0">
      <p:cViewPr>
        <p:scale>
          <a:sx n="75" d="100"/>
          <a:sy n="75" d="100"/>
        </p:scale>
        <p:origin x="4350" y="2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notesMaster" Target="notesMasters/notesMaster1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latin typeface="Arial"/>
              </a:rPr>
              <a:t>Folie mittels Klicken verschieben</a:t>
            </a: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2000" b="0" strike="noStrike" spc="-1">
                <a:latin typeface="Arial"/>
              </a:rPr>
              <a:t>Format der Notizen mittels Klicken bearbeiten</a:t>
            </a:r>
          </a:p>
        </p:txBody>
      </p:sp>
      <p:sp>
        <p:nvSpPr>
          <p:cNvPr id="19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b="0" strike="noStrike" spc="-1">
                <a:latin typeface="Times New Roman"/>
              </a:rPr>
              <a:t>&lt;Kopfzeile&gt;</a:t>
            </a:r>
          </a:p>
        </p:txBody>
      </p:sp>
      <p:sp>
        <p:nvSpPr>
          <p:cNvPr id="196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b="0" strike="noStrike" spc="-1">
                <a:latin typeface="Times New Roman"/>
              </a:rPr>
              <a:t>&lt;Datum/Uhrzeit&gt;</a:t>
            </a:r>
          </a:p>
        </p:txBody>
      </p:sp>
      <p:sp>
        <p:nvSpPr>
          <p:cNvPr id="197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de-DE" sz="1400" b="0" strike="noStrike" spc="-1">
                <a:latin typeface="Times New Roman"/>
              </a:rPr>
              <a:t>&lt;Fußzeile&gt;</a:t>
            </a:r>
          </a:p>
        </p:txBody>
      </p:sp>
      <p:sp>
        <p:nvSpPr>
          <p:cNvPr id="198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30188104-4A55-4174-8619-F54A96B2F329}" type="slidenum">
              <a:rPr lang="de-DE" sz="1400" b="0" strike="noStrike" spc="-1">
                <a:latin typeface="Times New Roman"/>
              </a:rPr>
              <a:t>‹Nr.›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564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Nach Aufbau die nächsten Folien zeigen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24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659346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25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346846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50643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719630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889233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Nur auf die Stecker eingehen 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710201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Bedarfsgemäß wird die Richtung entschieden</a:t>
            </a:r>
          </a:p>
          <a:p>
            <a:r>
              <a:rPr lang="de-DE" dirty="0"/>
              <a:t>Busspur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181274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Bidirektionaler I2C-Pegelwandler:  RB-Dev.58</a:t>
            </a:r>
          </a:p>
          <a:p>
            <a:r>
              <a:rPr lang="de-DE" dirty="0"/>
              <a:t>	https://www.robotshop.com/de/de/bidirektionaler-i2c-pegelwandler.html</a:t>
            </a:r>
          </a:p>
          <a:p>
            <a:r>
              <a:rPr lang="de-DE" dirty="0"/>
              <a:t>	https://www.amazon.de/5V-3-3V-shifter-converter-Raspberry-Multiwii/dp/B01N47X4OI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32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85598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16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09345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17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17565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18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61475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19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9327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20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3523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21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88173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22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13288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Hinweis: Publish: </a:t>
            </a:r>
            <a:r>
              <a:rPr lang="de-DE" dirty="0" err="1"/>
              <a:t>Installing</a:t>
            </a:r>
            <a:r>
              <a:rPr lang="de-DE" dirty="0"/>
              <a:t>: </a:t>
            </a:r>
            <a:r>
              <a:rPr lang="de-DE" dirty="0" err="1"/>
              <a:t>runtime.linux</a:t>
            </a:r>
            <a:r>
              <a:rPr lang="de-DE" dirty="0"/>
              <a:t>-arm…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0188104-4A55-4174-8619-F54A96B2F329}" type="slidenum">
              <a:rPr lang="de-DE" sz="1400" b="0" strike="noStrike" spc="-1" smtClean="0">
                <a:latin typeface="Times New Roman"/>
              </a:rPr>
              <a:t>23</a:t>
            </a:fld>
            <a:endParaRPr lang="de-DE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7003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5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91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92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4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4"/>
          <p:cNvPicPr/>
          <p:nvPr/>
        </p:nvPicPr>
        <p:blipFill>
          <a:blip r:embed="rId15"/>
          <a:stretch/>
        </p:blipFill>
        <p:spPr>
          <a:xfrm>
            <a:off x="10357920" y="5242680"/>
            <a:ext cx="983880" cy="1236240"/>
          </a:xfrm>
          <a:prstGeom prst="rect">
            <a:avLst/>
          </a:prstGeom>
          <a:ln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latin typeface="Arial"/>
              </a:rPr>
              <a:t>Format des Titeltextes durch Klicken bearbeiten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880" cy="123624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latin typeface="Arial"/>
              </a:rPr>
              <a:t>Format des Titeltextes durch Klicken bearbeiten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880" cy="1236240"/>
          </a:xfrm>
          <a:prstGeom prst="rect">
            <a:avLst/>
          </a:prstGeom>
          <a:ln>
            <a:noFill/>
          </a:ln>
        </p:spPr>
      </p:pic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778040" y="301320"/>
            <a:ext cx="9618480" cy="12610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latin typeface="Arial"/>
              </a:rPr>
              <a:t>Format des Titeltextes durch Klicken bearbeiten</a:t>
            </a: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latin typeface="Arial"/>
              </a:rPr>
              <a:t>Format des Titeltextes durch Klicken bearbeiten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latin typeface="Arial"/>
              </a:rPr>
              <a:t>Format des Titeltextes durch Klicken bearbeiten</a:t>
            </a: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forge.net/projects/win32diskimager" TargetMode="External"/><Relationship Id="rId2" Type="http://schemas.openxmlformats.org/officeDocument/2006/relationships/hyperlink" Target="https://github.com/FrankPfattheicher/RaspiDotnet" TargetMode="External"/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aspbian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548640" y="301320"/>
            <a:ext cx="10797480" cy="445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Using </a:t>
            </a:r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.NET</a:t>
            </a:r>
            <a:br/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with the</a:t>
            </a:r>
            <a:br/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Raspberry Pi</a:t>
            </a:r>
            <a:endParaRPr lang="de-DE" sz="8000" b="0" strike="noStrike" spc="-1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552960" y="5216400"/>
            <a:ext cx="10788840" cy="154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3600" b="1" strike="noStrike" spc="-1">
                <a:solidFill>
                  <a:srgbClr val="DBF5F9"/>
                </a:solidFill>
                <a:latin typeface="Source Sans Pro"/>
                <a:ea typeface="DejaVu Sans"/>
              </a:rPr>
              <a:t>.NET User Group Karlsruhe 2018</a:t>
            </a:r>
            <a:endParaRPr lang="de-DE" sz="3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3600" b="1" strike="noStrike" spc="-1">
                <a:solidFill>
                  <a:srgbClr val="DBF5F9"/>
                </a:solidFill>
                <a:latin typeface="Source Sans Pro"/>
                <a:ea typeface="DejaVu Sans"/>
              </a:rPr>
              <a:t>Frank Pfattheicher</a:t>
            </a:r>
            <a:endParaRPr lang="de-DE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3673976-A79B-42F0-A665-4BF3D37C1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147" y="1762274"/>
            <a:ext cx="3183314" cy="2232454"/>
          </a:xfrm>
          <a:prstGeom prst="rect">
            <a:avLst/>
          </a:prstGeom>
        </p:spPr>
      </p:pic>
      <p:sp>
        <p:nvSpPr>
          <p:cNvPr id="217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spc="-1" dirty="0"/>
              <a:t>Raspberry Pi 1	   Raspberry Pi 2	    Raspberry Pi 3</a:t>
            </a: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spc="-1" dirty="0"/>
              <a:t>		  Zero				</a:t>
            </a:r>
            <a:r>
              <a:rPr lang="de-DE" sz="3200" spc="-1" dirty="0" err="1"/>
              <a:t>Compute</a:t>
            </a:r>
            <a:r>
              <a:rPr lang="de-DE" sz="3200" spc="-1" dirty="0"/>
              <a:t> Module</a:t>
            </a:r>
          </a:p>
        </p:txBody>
      </p:sp>
      <p:sp>
        <p:nvSpPr>
          <p:cNvPr id="218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spc="-1" dirty="0">
                <a:solidFill>
                  <a:srgbClr val="000000"/>
                </a:solidFill>
              </a:rPr>
              <a:t>Hardware-Varianten</a:t>
            </a:r>
            <a:endParaRPr lang="de-DE" sz="4400" b="0" strike="noStrike" spc="-1" dirty="0">
              <a:latin typeface="Arial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7B4775A-D52F-432C-A3A8-7C3B2B13A7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973" y="1483771"/>
            <a:ext cx="2789460" cy="278946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A48F4E5-44F9-455C-BA24-6300CC9D58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892" y="1562400"/>
            <a:ext cx="2969781" cy="2217437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13CC730-998C-4ECC-8ED1-EE28196801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018" y="5117221"/>
            <a:ext cx="2026315" cy="98498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AB978984-A433-4041-A712-7983064F0C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7695" y="4835612"/>
            <a:ext cx="2779612" cy="155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88296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 einsetzen, Stromversorgung anstecken / einschalten</a:t>
            </a:r>
            <a:endParaRPr lang="de-DE" sz="2800" b="0" strike="noStrike" spc="-1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Resized root filesystem. Rebooting in 5 seconds…</a:t>
            </a:r>
            <a:endParaRPr lang="de-DE" sz="2800" b="0" strike="noStrike" spc="-1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Vier Himbeeren :-)</a:t>
            </a:r>
            <a:endParaRPr lang="de-DE" sz="2800" b="0" strike="noStrike" spc="-1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Welcome to the Raspberry Pi Desktop – Setup Assistent</a:t>
            </a:r>
            <a:endParaRPr lang="de-DE" sz="2800" b="0" strike="noStrike" spc="-1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Land, Sprache, Tastatur und Zeitzone einstellen</a:t>
            </a:r>
            <a:endParaRPr lang="de-DE" sz="2800" b="0" strike="noStrike" spc="-1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Neues Passwort vergeben</a:t>
            </a:r>
            <a:endParaRPr lang="de-DE" sz="2800" b="0" strike="noStrike" spc="-1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Netzwerk verbinden (optional)</a:t>
            </a:r>
            <a:endParaRPr lang="de-DE" sz="2800" b="0" strike="noStrike" spc="-1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Updates und gewählte Sprache installieren </a:t>
            </a:r>
            <a:endParaRPr lang="de-DE" sz="2800" b="0" strike="noStrike" spc="-1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Fertig. Neustart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Erster Start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Grundlegende Einstellungen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b="1" strike="noStrike" spc="-1" dirty="0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Und jetzt?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F3DDEC4-AB4F-4A68-B361-2F26B1C193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681" y="2511455"/>
            <a:ext cx="7285839" cy="4711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Externer Zugriff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SSH </a:t>
            </a: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– Secure Shell – Remotezugriff auf Kommandozeile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b="1" strike="noStrike" spc="-1" dirty="0">
                <a:latin typeface="Arial"/>
              </a:rPr>
              <a:t>VNC </a:t>
            </a:r>
            <a:r>
              <a:rPr lang="de-DE" sz="2800" b="0" strike="noStrike" spc="-1" dirty="0">
                <a:latin typeface="Arial"/>
              </a:rPr>
              <a:t>– Remotezugriff auf GUI</a:t>
            </a:r>
          </a:p>
          <a:p>
            <a:pPr marL="108720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dirty="0"/>
              <a:t>Geräteinterne Kommunikation zwischen Schaltungsteilen </a:t>
            </a:r>
            <a:endParaRPr lang="de-DE" sz="2800" spc="-1" dirty="0">
              <a:latin typeface="Arial"/>
            </a:endParaRPr>
          </a:p>
          <a:p>
            <a:pPr marL="565920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b="1" spc="-1" dirty="0">
                <a:latin typeface="Arial"/>
              </a:rPr>
              <a:t>SPI </a:t>
            </a:r>
            <a:r>
              <a:rPr lang="de-DE" sz="2800" spc="-1" dirty="0">
                <a:latin typeface="Arial"/>
              </a:rPr>
              <a:t>–</a:t>
            </a:r>
            <a:r>
              <a:rPr lang="de-DE" sz="2800" spc="-1" dirty="0"/>
              <a:t> Serial </a:t>
            </a:r>
            <a:r>
              <a:rPr lang="de-DE" sz="2800" spc="-1" dirty="0" err="1"/>
              <a:t>Peripheral</a:t>
            </a:r>
            <a:r>
              <a:rPr lang="de-DE" sz="2800" spc="-1" dirty="0"/>
              <a:t> Interface 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b="1" strike="noStrike" spc="-1" dirty="0">
                <a:latin typeface="Arial"/>
              </a:rPr>
              <a:t>I2C </a:t>
            </a:r>
            <a:r>
              <a:rPr lang="de-DE" sz="2800" spc="-1" dirty="0"/>
              <a:t>– Inter-Integrated Circuit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b="1" spc="-1" dirty="0" err="1">
                <a:latin typeface="Arial"/>
              </a:rPr>
              <a:t>Eindraht</a:t>
            </a:r>
            <a:r>
              <a:rPr lang="de-DE" sz="2800" b="1" spc="-1" dirty="0">
                <a:latin typeface="Arial"/>
              </a:rPr>
              <a:t>-Bus</a:t>
            </a:r>
            <a:r>
              <a:rPr lang="de-DE" sz="2800" spc="-1" dirty="0">
                <a:latin typeface="Arial"/>
              </a:rPr>
              <a:t> (</a:t>
            </a:r>
            <a:r>
              <a:rPr lang="de-DE" sz="2800" spc="-1" dirty="0" err="1">
                <a:latin typeface="Arial"/>
              </a:rPr>
              <a:t>OneWire</a:t>
            </a:r>
            <a:r>
              <a:rPr lang="de-DE" sz="2800" spc="-1" dirty="0">
                <a:latin typeface="Arial"/>
              </a:rPr>
              <a:t>)</a:t>
            </a:r>
          </a:p>
        </p:txBody>
      </p:sp>
      <p:sp>
        <p:nvSpPr>
          <p:cNvPr id="222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Schnittstellen</a:t>
            </a:r>
            <a:endParaRPr lang="de-DE" sz="4400" b="0" strike="noStrike" spc="-1" dirty="0">
              <a:latin typeface="Arial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3E0200A-0994-450A-AFBE-B51188198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205" y="4471722"/>
            <a:ext cx="4254315" cy="275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66188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latin typeface="Arial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BB4AAFD-BF27-4FB9-99EC-996AD555BAF4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de-DE" sz="3600" dirty="0"/>
          </a:p>
          <a:p>
            <a:pPr marL="0" indent="0" algn="ctr">
              <a:buNone/>
            </a:pPr>
            <a:endParaRPr lang="de-DE" sz="3600" dirty="0"/>
          </a:p>
          <a:p>
            <a:pPr marL="0" indent="0" algn="ctr">
              <a:buNone/>
            </a:pPr>
            <a:r>
              <a:rPr lang="de-DE" sz="3600" dirty="0"/>
              <a:t>Der Raspberry Pi ist jetzt grundsätzlich bereit</a:t>
            </a:r>
          </a:p>
          <a:p>
            <a:pPr marL="0" indent="0" algn="ctr">
              <a:buNone/>
            </a:pPr>
            <a:endParaRPr lang="de-DE" sz="3600" dirty="0"/>
          </a:p>
          <a:p>
            <a:pPr marL="0" indent="0" algn="ctr">
              <a:buNone/>
            </a:pPr>
            <a:r>
              <a:rPr lang="de-DE" sz="3600" dirty="0"/>
              <a:t>Jetzt kommt die </a:t>
            </a:r>
            <a:r>
              <a:rPr lang="de-DE" sz="3600" dirty="0" err="1"/>
              <a:t>Enwicklungsumgebung</a:t>
            </a:r>
            <a:endParaRPr lang="de-DE" sz="36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E2A0AB3-F040-47A3-BA0C-A9EA3D97045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13470" y="301625"/>
            <a:ext cx="9084705" cy="1262063"/>
          </a:xfrm>
        </p:spPr>
        <p:txBody>
          <a:bodyPr/>
          <a:lstStyle/>
          <a:p>
            <a:r>
              <a:rPr lang="de-DE" spc="-1" dirty="0">
                <a:solidFill>
                  <a:srgbClr val="000000"/>
                </a:solidFill>
              </a:rPr>
              <a:t>Pi-</a:t>
            </a:r>
            <a:r>
              <a:rPr lang="de-DE" spc="-1" dirty="0" err="1">
                <a:solidFill>
                  <a:srgbClr val="000000"/>
                </a:solidFill>
              </a:rPr>
              <a:t>Complete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039151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2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 dirty="0">
                <a:latin typeface="Arial"/>
              </a:rPr>
              <a:t>VisualStudio 2017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>
                <a:latin typeface="Arial"/>
              </a:rPr>
              <a:t>Visual Studio Code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 err="1">
                <a:latin typeface="Arial"/>
              </a:rPr>
              <a:t>JetBrains</a:t>
            </a:r>
            <a:r>
              <a:rPr lang="de-DE" sz="2800" spc="-1" dirty="0">
                <a:latin typeface="Arial"/>
              </a:rPr>
              <a:t> Rider</a:t>
            </a: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Linux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/>
              <a:t>Visual Studio Code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 err="1"/>
              <a:t>JetBrains</a:t>
            </a:r>
            <a:r>
              <a:rPr lang="de-DE" sz="2800" spc="-1" dirty="0"/>
              <a:t> Rider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  <a:latin typeface="Arial"/>
              </a:rPr>
              <a:t>Raspberry Pi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/>
              <a:t>Visual Studio Code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 err="1"/>
              <a:t>JetBrains</a:t>
            </a:r>
            <a:r>
              <a:rPr lang="de-DE" sz="2800" spc="-1" dirty="0"/>
              <a:t> Rider ???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spc="-1" dirty="0"/>
              <a:t>Mono </a:t>
            </a:r>
            <a:r>
              <a:rPr lang="de-DE" sz="2800" spc="-1" dirty="0" err="1"/>
              <a:t>Develop</a:t>
            </a:r>
            <a:r>
              <a:rPr lang="de-DE" sz="2800" spc="-1" dirty="0"/>
              <a:t> (nur Mono = </a:t>
            </a:r>
            <a:r>
              <a:rPr lang="de-DE" sz="2800" spc="-1" dirty="0" err="1"/>
              <a:t>Full</a:t>
            </a:r>
            <a:r>
              <a:rPr lang="de-DE" sz="2800" spc="-1" dirty="0"/>
              <a:t> Framework V4.5)</a:t>
            </a: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de-DE" sz="2800" b="0" strike="noStrike" spc="-1" dirty="0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Entwicklungsumgebung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6189849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Projekt erstellen (</a:t>
            </a:r>
            <a:r>
              <a:rPr lang="de-DE" sz="28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Console</a:t>
            </a: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File – New – Project – Visual C# / -NET Core – </a:t>
            </a:r>
            <a:r>
              <a:rPr lang="de-DE" sz="2800" spc="-1" dirty="0" err="1">
                <a:solidFill>
                  <a:srgbClr val="000000"/>
                </a:solidFill>
                <a:latin typeface="Arial"/>
              </a:rPr>
              <a:t>Console</a:t>
            </a:r>
            <a:r>
              <a:rPr lang="de-DE" sz="2800" spc="-1" dirty="0">
                <a:solidFill>
                  <a:srgbClr val="000000"/>
                </a:solidFill>
                <a:latin typeface="Arial"/>
              </a:rPr>
              <a:t> App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„F5“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Läuft – was muss jetzt getan werden?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 - </a:t>
            </a:r>
            <a:r>
              <a:rPr lang="de-DE" sz="4400" spc="-1" dirty="0"/>
              <a:t>VisualStudio 2017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145081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Anpassung der Zielplattform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Edit </a:t>
            </a:r>
            <a:r>
              <a:rPr lang="de-DE" sz="2800" spc="-1" dirty="0" err="1">
                <a:solidFill>
                  <a:srgbClr val="000000"/>
                </a:solidFill>
                <a:latin typeface="Arial"/>
              </a:rPr>
              <a:t>csproj</a:t>
            </a:r>
            <a:r>
              <a:rPr lang="de-DE" sz="2800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de-DE" sz="2800" spc="-1" dirty="0">
                <a:solidFill>
                  <a:srgbClr val="000000"/>
                </a:solidFill>
              </a:rPr>
              <a:t>– </a:t>
            </a:r>
            <a:r>
              <a:rPr lang="de-DE" sz="2800" spc="-1" dirty="0" err="1">
                <a:solidFill>
                  <a:srgbClr val="000000"/>
                </a:solidFill>
              </a:rPr>
              <a:t>RuntimeIdentifiers</a:t>
            </a:r>
            <a:r>
              <a:rPr lang="de-DE" sz="2800" spc="-1" dirty="0">
                <a:solidFill>
                  <a:srgbClr val="000000"/>
                </a:solidFill>
              </a:rPr>
              <a:t> hinzufügen</a:t>
            </a: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&lt;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PropertyGroup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de-DE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OutputType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de-DE" sz="2400" dirty="0">
                <a:solidFill>
                  <a:srgbClr val="000000"/>
                </a:solidFill>
                <a:latin typeface="Consolas" panose="020B0609020204030204" pitchFamily="49" charset="0"/>
              </a:rPr>
              <a:t>Exe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OutputType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de-DE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TargetFramework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de-DE" sz="2400" dirty="0">
                <a:solidFill>
                  <a:srgbClr val="000000"/>
                </a:solidFill>
                <a:latin typeface="Consolas" panose="020B0609020204030204" pitchFamily="49" charset="0"/>
              </a:rPr>
              <a:t>netcoreapp2.1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TargetFramework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de-DE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RuntimeIdentifiers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de-DE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linux</a:t>
            </a:r>
            <a:r>
              <a:rPr lang="de-DE" sz="2400" dirty="0">
                <a:solidFill>
                  <a:srgbClr val="000000"/>
                </a:solidFill>
                <a:latin typeface="Consolas" panose="020B0609020204030204" pitchFamily="49" charset="0"/>
              </a:rPr>
              <a:t>-arm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RuntimeIdentifiers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de-DE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&lt;/</a:t>
            </a:r>
            <a:r>
              <a:rPr lang="de-DE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PropertyGroup</a:t>
            </a:r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de-DE" sz="2400" strike="noStrike" spc="-1" dirty="0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 - </a:t>
            </a:r>
            <a:r>
              <a:rPr lang="de-DE" sz="4400" spc="-1" dirty="0"/>
              <a:t>VisualStudio 2017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139410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Anwendung packen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r>
              <a:rPr lang="de-DE" sz="2400" dirty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dotnet publish –c Release -r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linux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-arm --self-contained</a:t>
            </a:r>
          </a:p>
          <a:p>
            <a:endParaRPr lang="en-US" sz="2800" spc="-1" dirty="0">
              <a:solidFill>
                <a:srgbClr val="000000"/>
              </a:solidFill>
              <a:latin typeface="Arial"/>
            </a:endParaRP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 -c Release</a:t>
            </a: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	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Gibt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 die Build-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Konfiguration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 an</a:t>
            </a:r>
          </a:p>
          <a:p>
            <a:endParaRPr lang="en-US" sz="2800" spc="-1" dirty="0">
              <a:solidFill>
                <a:srgbClr val="000000"/>
              </a:solidFill>
              <a:latin typeface="Arial"/>
            </a:endParaRP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 -r 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linux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-arm</a:t>
            </a: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	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Zielplattform</a:t>
            </a:r>
            <a:endParaRPr lang="en-US" sz="2800" spc="-1" dirty="0">
              <a:solidFill>
                <a:srgbClr val="000000"/>
              </a:solidFill>
              <a:latin typeface="Arial"/>
            </a:endParaRPr>
          </a:p>
          <a:p>
            <a:endParaRPr lang="en-US" sz="2800" spc="-1" dirty="0">
              <a:solidFill>
                <a:srgbClr val="000000"/>
              </a:solidFill>
              <a:latin typeface="Arial"/>
            </a:endParaRP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 --self-contained</a:t>
            </a:r>
          </a:p>
          <a:p>
            <a:r>
              <a:rPr lang="en-US" sz="2800" spc="-1" dirty="0">
                <a:solidFill>
                  <a:srgbClr val="000000"/>
                </a:solidFill>
                <a:latin typeface="Arial"/>
              </a:rPr>
              <a:t>	Das Framework 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wird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lokal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hinzugefügt</a:t>
            </a:r>
            <a:br>
              <a:rPr lang="en-US" sz="2800" spc="-1" dirty="0">
                <a:solidFill>
                  <a:srgbClr val="000000"/>
                </a:solidFill>
                <a:latin typeface="Arial"/>
              </a:rPr>
            </a:br>
            <a:r>
              <a:rPr lang="en-US" sz="2800" spc="-1" dirty="0">
                <a:solidFill>
                  <a:srgbClr val="000000"/>
                </a:solidFill>
                <a:latin typeface="Arial"/>
              </a:rPr>
              <a:t>	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Keine</a:t>
            </a:r>
            <a:r>
              <a:rPr lang="en-US" sz="2800" spc="-1" dirty="0">
                <a:solidFill>
                  <a:srgbClr val="000000"/>
                </a:solidFill>
                <a:latin typeface="Arial"/>
              </a:rPr>
              <a:t> Installation </a:t>
            </a:r>
            <a:r>
              <a:rPr lang="en-US" sz="2800" spc="-1" dirty="0" err="1">
                <a:solidFill>
                  <a:srgbClr val="000000"/>
                </a:solidFill>
                <a:latin typeface="Arial"/>
              </a:rPr>
              <a:t>notwendig</a:t>
            </a:r>
            <a:endParaRPr lang="en-US" sz="2800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Publish…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576103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„Deployment“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VNC Dateiübertragung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Zielordner auf dem Raspberry Pi einstellen !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Programm als ausführbar markieren</a:t>
            </a: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chmod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+x </a:t>
            </a:r>
            <a:r>
              <a:rPr lang="de-DE" sz="2800" i="1" spc="-1" dirty="0">
                <a:solidFill>
                  <a:srgbClr val="000000"/>
                </a:solidFill>
                <a:latin typeface="Consolas" panose="020B0609020204030204" pitchFamily="49" charset="0"/>
              </a:rPr>
              <a:t>Programm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Alternativen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Ordner auf dem Pi freigeben (Samba muss installiert werden)</a:t>
            </a:r>
          </a:p>
          <a:p>
            <a:pPr marL="565920" indent="-457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  <a:latin typeface="Arial"/>
              </a:rPr>
              <a:t>Ordner auf dem PC freigeben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 - </a:t>
            </a:r>
            <a:r>
              <a:rPr lang="de-DE" sz="4400" spc="-1" dirty="0"/>
              <a:t>VisualStudio 2017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132293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599040" y="1920240"/>
            <a:ext cx="10738440" cy="466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02" name="Picture 2"/>
          <p:cNvPicPr/>
          <p:nvPr/>
        </p:nvPicPr>
        <p:blipFill>
          <a:blip r:embed="rId3"/>
          <a:stretch/>
        </p:blipFill>
        <p:spPr>
          <a:xfrm>
            <a:off x="1456200" y="1920240"/>
            <a:ext cx="9084600" cy="5190840"/>
          </a:xfrm>
          <a:prstGeom prst="rect">
            <a:avLst/>
          </a:prstGeom>
          <a:ln>
            <a:noFill/>
          </a:ln>
        </p:spPr>
      </p:pic>
      <p:sp>
        <p:nvSpPr>
          <p:cNvPr id="203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Bestellt – Da </a:t>
            </a:r>
            <a:r>
              <a:rPr lang="de-DE" sz="44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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Projekt erstellen (</a:t>
            </a:r>
            <a:r>
              <a:rPr lang="de-DE" sz="2800" b="1" spc="-1" dirty="0" err="1">
                <a:solidFill>
                  <a:srgbClr val="000000"/>
                </a:solidFill>
              </a:rPr>
              <a:t>Console</a:t>
            </a:r>
            <a:r>
              <a:rPr lang="de-DE" sz="2800" b="1" spc="-1" dirty="0">
                <a:solidFill>
                  <a:srgbClr val="000000"/>
                </a:solidFill>
              </a:rPr>
              <a:t>)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Projekt-Ordner  anlegen – in </a:t>
            </a:r>
            <a:r>
              <a:rPr lang="de-DE" sz="2800" spc="-1" dirty="0" err="1">
                <a:solidFill>
                  <a:srgbClr val="000000"/>
                </a:solidFill>
              </a:rPr>
              <a:t>VSCode</a:t>
            </a:r>
            <a:r>
              <a:rPr lang="de-DE" sz="2800" spc="-1" dirty="0">
                <a:solidFill>
                  <a:srgbClr val="000000"/>
                </a:solidFill>
              </a:rPr>
              <a:t> öffnen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Ansicht - Integriertes Terminal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Im Terminalfenster: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	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dotnet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new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</a:t>
            </a:r>
            <a:endParaRPr lang="de-DE" sz="2800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„F5“ - Läuft</a:t>
            </a:r>
            <a:endParaRPr lang="de-DE" sz="2800" spc="-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 - </a:t>
            </a:r>
            <a:r>
              <a:rPr lang="de-DE" sz="4400" spc="-1" dirty="0"/>
              <a:t>VisualStudio Code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835343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Projekt erstellen (</a:t>
            </a:r>
            <a:r>
              <a:rPr lang="de-DE" sz="2800" b="1" spc="-1" dirty="0" err="1">
                <a:solidFill>
                  <a:srgbClr val="000000"/>
                </a:solidFill>
              </a:rPr>
              <a:t>Console</a:t>
            </a:r>
            <a:r>
              <a:rPr lang="de-DE" sz="2800" b="1" spc="-1" dirty="0">
                <a:solidFill>
                  <a:srgbClr val="000000"/>
                </a:solidFill>
              </a:rPr>
              <a:t>)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New Solution - .NET Core – </a:t>
            </a:r>
            <a:r>
              <a:rPr lang="de-DE" sz="2800" spc="-1" dirty="0" err="1">
                <a:solidFill>
                  <a:srgbClr val="000000"/>
                </a:solidFill>
              </a:rPr>
              <a:t>Console</a:t>
            </a:r>
            <a:r>
              <a:rPr lang="de-DE" sz="2800" spc="-1" dirty="0">
                <a:solidFill>
                  <a:srgbClr val="000000"/>
                </a:solidFill>
              </a:rPr>
              <a:t> Application</a:t>
            </a: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8720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„F5“ - Läuft</a:t>
            </a:r>
            <a:endParaRPr lang="de-DE" sz="2800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 - </a:t>
            </a:r>
            <a:r>
              <a:rPr lang="de-DE" sz="4400" spc="-1" dirty="0"/>
              <a:t>Rider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68558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700" b="1" spc="-1" dirty="0">
                <a:solidFill>
                  <a:srgbClr val="000000"/>
                </a:solidFill>
              </a:rPr>
              <a:t>Pause</a:t>
            </a:r>
            <a:endParaRPr lang="de-DE" sz="28700" spc="-1" dirty="0">
              <a:solidFill>
                <a:srgbClr val="000000"/>
              </a:solidFill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 - </a:t>
            </a:r>
            <a:r>
              <a:rPr lang="de-DE" sz="4400" spc="-1" dirty="0"/>
              <a:t>Rider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4579804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Voraussetzungen auf dem Raspberry Pi</a:t>
            </a: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SSH aktivieren</a:t>
            </a:r>
          </a:p>
          <a:p>
            <a:pPr marL="1023120" lvl="2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de-DE" sz="24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raspi-config</a:t>
            </a:r>
            <a:endParaRPr lang="de-DE" sz="2400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endParaRPr lang="en-US" sz="2800" spc="-1" dirty="0">
              <a:solidFill>
                <a:srgbClr val="000000"/>
              </a:solidFill>
            </a:endParaRP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</a:rPr>
              <a:t>Debugger </a:t>
            </a:r>
            <a:r>
              <a:rPr lang="en-US" sz="2800" spc="-1" dirty="0" err="1">
                <a:solidFill>
                  <a:srgbClr val="000000"/>
                </a:solidFill>
              </a:rPr>
              <a:t>für</a:t>
            </a:r>
            <a:r>
              <a:rPr lang="en-US" sz="2800" spc="-1" dirty="0">
                <a:solidFill>
                  <a:srgbClr val="000000"/>
                </a:solid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</a:rPr>
              <a:t>linux</a:t>
            </a:r>
            <a:r>
              <a:rPr lang="en-US" sz="2800" spc="-1" dirty="0">
                <a:solidFill>
                  <a:srgbClr val="000000"/>
                </a:solidFill>
              </a:rPr>
              <a:t>-arm </a:t>
            </a:r>
            <a:r>
              <a:rPr lang="de-DE" sz="2800" spc="-1" dirty="0">
                <a:solidFill>
                  <a:srgbClr val="000000"/>
                </a:solidFill>
              </a:rPr>
              <a:t>installiert (</a:t>
            </a:r>
            <a:r>
              <a:rPr lang="de-DE" sz="2800" spc="-1" dirty="0" err="1">
                <a:solidFill>
                  <a:srgbClr val="000000"/>
                </a:solidFill>
              </a:rPr>
              <a:t>VsCode</a:t>
            </a:r>
            <a:r>
              <a:rPr lang="de-DE" sz="2800" spc="-1" dirty="0">
                <a:solidFill>
                  <a:srgbClr val="000000"/>
                </a:solidFill>
              </a:rPr>
              <a:t>)</a:t>
            </a: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</a:t>
            </a:r>
            <a:r>
              <a:rPr lang="de-DE" sz="24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curl</a:t>
            </a: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 -</a:t>
            </a:r>
            <a:r>
              <a:rPr lang="de-DE" sz="24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sSL</a:t>
            </a: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 https://aka.ms/getvsdbgsh | </a:t>
            </a:r>
            <a:b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de-DE" sz="24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bash</a:t>
            </a: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 /</a:t>
            </a:r>
            <a:r>
              <a:rPr lang="de-DE" sz="24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dev</a:t>
            </a: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4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stdin</a:t>
            </a: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 -r </a:t>
            </a:r>
            <a:r>
              <a:rPr lang="de-DE" sz="24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linux</a:t>
            </a: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-arm -v </a:t>
            </a:r>
            <a:r>
              <a:rPr lang="de-DE" sz="24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latest</a:t>
            </a:r>
            <a:r>
              <a:rPr lang="de-DE" sz="2400" spc="-1" dirty="0">
                <a:solidFill>
                  <a:srgbClr val="000000"/>
                </a:solidFill>
                <a:latin typeface="Consolas" panose="020B0609020204030204" pitchFamily="49" charset="0"/>
              </a:rPr>
              <a:t> -l ~/</a:t>
            </a:r>
            <a:r>
              <a:rPr lang="de-DE" sz="24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vsdbg</a:t>
            </a:r>
            <a:endParaRPr lang="de-DE" sz="2400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400" spc="-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5780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5000" lnSpcReduction="2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Voraussetzungen auf dem Entwicklungsrechner</a:t>
            </a: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Visual Studio 2017</a:t>
            </a: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2800" spc="-1" dirty="0" err="1">
                <a:solidFill>
                  <a:srgbClr val="000000"/>
                </a:solidFill>
              </a:rPr>
              <a:t>Nichts</a:t>
            </a:r>
            <a:r>
              <a:rPr lang="en-US" sz="2800" spc="-1" dirty="0">
                <a:solidFill>
                  <a:srgbClr val="000000"/>
                </a:solidFill>
              </a:rPr>
              <a:t> </a:t>
            </a:r>
            <a:r>
              <a:rPr lang="en-US" sz="2800" spc="-1" dirty="0" err="1">
                <a:solidFill>
                  <a:srgbClr val="000000"/>
                </a:solidFill>
              </a:rPr>
              <a:t>weiter</a:t>
            </a:r>
            <a:r>
              <a:rPr lang="en-US" sz="2800" spc="-1" dirty="0">
                <a:solidFill>
                  <a:srgbClr val="000000"/>
                </a:solidFill>
              </a:rPr>
              <a:t> </a:t>
            </a:r>
            <a:r>
              <a:rPr lang="en-US" sz="2800" spc="-1" dirty="0">
                <a:solidFill>
                  <a:srgbClr val="000000"/>
                </a:solidFill>
                <a:sym typeface="Wingdings" panose="05000000000000000000" pitchFamily="2" charset="2"/>
              </a:rPr>
              <a:t></a:t>
            </a:r>
            <a:endParaRPr lang="en-US" sz="2800" spc="-1" dirty="0">
              <a:solidFill>
                <a:srgbClr val="000000"/>
              </a:solidFill>
            </a:endParaRP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endParaRPr lang="en-US" sz="2800" spc="-1" dirty="0">
              <a:solidFill>
                <a:srgbClr val="000000"/>
              </a:solidFill>
            </a:endParaRP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 err="1">
                <a:solidFill>
                  <a:srgbClr val="000000"/>
                </a:solidFill>
              </a:rPr>
              <a:t>VsCode</a:t>
            </a:r>
            <a:r>
              <a:rPr lang="de-DE" sz="2800" spc="-1" dirty="0">
                <a:solidFill>
                  <a:srgbClr val="000000"/>
                </a:solidFill>
              </a:rPr>
              <a:t> </a:t>
            </a: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Windows: </a:t>
            </a:r>
            <a:r>
              <a:rPr lang="de-DE" sz="2800" spc="-1" dirty="0" err="1">
                <a:solidFill>
                  <a:srgbClr val="000000"/>
                </a:solidFill>
              </a:rPr>
              <a:t>PuTTY</a:t>
            </a:r>
            <a:r>
              <a:rPr lang="de-DE" sz="2800" spc="-1" dirty="0">
                <a:solidFill>
                  <a:srgbClr val="000000"/>
                </a:solidFill>
              </a:rPr>
              <a:t> installieren</a:t>
            </a: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Neue Konfiguration in </a:t>
            </a:r>
            <a:r>
              <a:rPr lang="de-DE" sz="2800" spc="-1" dirty="0" err="1">
                <a:solidFill>
                  <a:srgbClr val="000000"/>
                </a:solidFill>
              </a:rPr>
              <a:t>launch.json</a:t>
            </a:r>
            <a:r>
              <a:rPr lang="de-DE" sz="2800" spc="-1" dirty="0">
                <a:solidFill>
                  <a:srgbClr val="000000"/>
                </a:solidFill>
              </a:rPr>
              <a:t> erstellen</a:t>
            </a: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endParaRPr lang="de-DE" sz="2800" spc="-1" dirty="0">
              <a:solidFill>
                <a:srgbClr val="000000"/>
              </a:solidFill>
            </a:endParaRPr>
          </a:p>
          <a:p>
            <a:pPr marL="1023120" lvl="1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Rider</a:t>
            </a:r>
          </a:p>
          <a:p>
            <a:pPr marL="1480320" lvl="2" indent="-457200">
              <a:spcBef>
                <a:spcPts val="1417"/>
              </a:spcBef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de-DE" sz="2800" spc="-1" dirty="0">
                <a:solidFill>
                  <a:srgbClr val="000000"/>
                </a:solidFill>
              </a:rPr>
              <a:t>Geht NICHT </a:t>
            </a:r>
            <a:r>
              <a:rPr lang="de-DE" sz="2800" spc="-1" dirty="0">
                <a:solidFill>
                  <a:srgbClr val="000000"/>
                </a:solidFill>
                <a:sym typeface="Wingdings" panose="05000000000000000000" pitchFamily="2" charset="2"/>
              </a:rPr>
              <a:t></a:t>
            </a:r>
          </a:p>
          <a:p>
            <a:pPr marL="1023120" lvl="2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</a:rPr>
              <a:t>     (RIDER-738 Add support </a:t>
            </a:r>
            <a:r>
              <a:rPr lang="de-DE" sz="2800" spc="-1" dirty="0" err="1">
                <a:solidFill>
                  <a:srgbClr val="000000"/>
                </a:solidFill>
              </a:rPr>
              <a:t>for</a:t>
            </a:r>
            <a:r>
              <a:rPr lang="de-DE" sz="2800" spc="-1" dirty="0">
                <a:solidFill>
                  <a:srgbClr val="000000"/>
                </a:solidFill>
              </a:rPr>
              <a:t> remote </a:t>
            </a:r>
            <a:r>
              <a:rPr lang="de-DE" sz="2800" spc="-1" dirty="0" err="1">
                <a:solidFill>
                  <a:srgbClr val="000000"/>
                </a:solidFill>
              </a:rPr>
              <a:t>debugging</a:t>
            </a:r>
            <a:r>
              <a:rPr lang="de-DE" sz="2800" spc="-1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78313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Linux - </a:t>
            </a:r>
            <a:r>
              <a:rPr lang="de-DE" sz="2800" b="1" spc="-1" dirty="0" err="1">
                <a:solidFill>
                  <a:srgbClr val="000000"/>
                </a:solidFill>
              </a:rPr>
              <a:t>VsCode</a:t>
            </a:r>
            <a:r>
              <a:rPr lang="de-DE" sz="2800" b="1" spc="-1" dirty="0">
                <a:solidFill>
                  <a:srgbClr val="000000"/>
                </a:solidFill>
              </a:rPr>
              <a:t> Konfiguration in </a:t>
            </a:r>
            <a:r>
              <a:rPr lang="de-DE" sz="2800" b="1" spc="-1" dirty="0" err="1">
                <a:solidFill>
                  <a:srgbClr val="000000"/>
                </a:solidFill>
              </a:rPr>
              <a:t>launch.json</a:t>
            </a:r>
            <a:endParaRPr lang="de-DE" sz="2800" b="1" spc="-1" dirty="0">
              <a:solidFill>
                <a:srgbClr val="000000"/>
              </a:solidFill>
            </a:endParaRP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name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".NET Core Remote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Attach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"type":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coreclr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attach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processId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"${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command:pickRemoteProcess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pipeTransport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{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pipeCwd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"${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workspaceFolder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pipeProgram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usr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/bin/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pipeArgs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[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	  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@&lt;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IpAddr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],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debuggerPath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"~/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vsdbg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vsdbg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„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32852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799"/>
            <a:ext cx="10829880" cy="56300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0000" lnSpcReduction="20000"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Linux – SSH </a:t>
            </a:r>
            <a:r>
              <a:rPr lang="de-DE" sz="2800" b="1" spc="-1" dirty="0" err="1">
                <a:solidFill>
                  <a:srgbClr val="000000"/>
                </a:solidFill>
              </a:rPr>
              <a:t>Credentials</a:t>
            </a:r>
            <a:r>
              <a:rPr lang="de-DE" sz="2800" b="1" spc="-1" dirty="0">
                <a:solidFill>
                  <a:srgbClr val="000000"/>
                </a:solidFill>
              </a:rPr>
              <a:t> anlegen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$ </a:t>
            </a:r>
            <a:r>
              <a:rPr lang="de-DE" sz="28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ssh-keygen</a:t>
            </a: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 -t </a:t>
            </a:r>
            <a:r>
              <a:rPr lang="de-DE" sz="28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rsa</a:t>
            </a: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 -b 2048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Generating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public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/private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rsa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key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pair.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Enter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file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in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which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to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save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the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key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(/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username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/.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id_rsa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): 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Enter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passphrase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empty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for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no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passphrase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): 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Enter same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passphrase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again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Your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identification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has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been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saved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in 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username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/.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id_rsa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Your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public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key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has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been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saved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in 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username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/.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/id_rsa.pub.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Copy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your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keys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to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the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target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2800" spc="-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$ </a:t>
            </a:r>
            <a:r>
              <a:rPr lang="de-DE" sz="28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ssh-copy-id</a:t>
            </a: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</a:t>
            </a: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@&lt;</a:t>
            </a:r>
            <a:r>
              <a:rPr lang="de-DE" sz="2800" b="1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RaspPiAddress</a:t>
            </a:r>
            <a:r>
              <a:rPr lang="de-DE" sz="2800" b="1" spc="-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id@server's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password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2800" spc="-1" dirty="0" err="1">
                <a:solidFill>
                  <a:srgbClr val="7030A0"/>
                </a:solidFill>
                <a:latin typeface="Consolas" panose="020B0609020204030204" pitchFamily="49" charset="0"/>
              </a:rPr>
              <a:t>raspberry</a:t>
            </a:r>
            <a:endParaRPr lang="de-DE" sz="2800" spc="-1" dirty="0">
              <a:solidFill>
                <a:srgbClr val="7030A0"/>
              </a:solidFill>
              <a:latin typeface="Consolas" panose="020B0609020204030204" pitchFamily="49" charset="0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064699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799"/>
            <a:ext cx="10829880" cy="57308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b="1" spc="-1" dirty="0">
                <a:solidFill>
                  <a:srgbClr val="000000"/>
                </a:solidFill>
              </a:rPr>
              <a:t>Windows - </a:t>
            </a:r>
            <a:r>
              <a:rPr lang="de-DE" sz="2800" b="1" spc="-1" dirty="0" err="1">
                <a:solidFill>
                  <a:srgbClr val="000000"/>
                </a:solidFill>
              </a:rPr>
              <a:t>VsCode</a:t>
            </a:r>
            <a:r>
              <a:rPr lang="de-DE" sz="2800" b="1" spc="-1" dirty="0">
                <a:solidFill>
                  <a:srgbClr val="000000"/>
                </a:solidFill>
              </a:rPr>
              <a:t> Konfiguration in </a:t>
            </a:r>
            <a:r>
              <a:rPr lang="de-DE" sz="2800" b="1" spc="-1" dirty="0" err="1">
                <a:solidFill>
                  <a:srgbClr val="000000"/>
                </a:solidFill>
              </a:rPr>
              <a:t>launch.json</a:t>
            </a:r>
            <a:endParaRPr lang="de-DE" sz="2800" b="1" spc="-1" dirty="0">
              <a:solidFill>
                <a:srgbClr val="000000"/>
              </a:solidFill>
            </a:endParaRPr>
          </a:p>
          <a:p>
            <a:pPr marL="565920" lvl="1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name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".NET Core Remote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Attach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"type":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coreclr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attach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processId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"${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command:pickRemoteProcess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pipeTransport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{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pipeCwd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"${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workspaceFolder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}",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pipeProgram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</a:t>
            </a:r>
            <a: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"</a:t>
            </a:r>
            <a:r>
              <a:rPr lang="en-US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c:\\Program Files\\</a:t>
            </a:r>
            <a:r>
              <a:rPr lang="en-US" sz="2800" b="1" spc="-1" dirty="0" err="1">
                <a:solidFill>
                  <a:srgbClr val="7030A0"/>
                </a:solidFill>
                <a:latin typeface="Consolas" panose="020B0609020204030204" pitchFamily="49" charset="0"/>
              </a:rPr>
              <a:t>PuTTY</a:t>
            </a:r>
            <a:r>
              <a:rPr lang="en-US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\\plink.exe</a:t>
            </a:r>
            <a: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"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pipeArgs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[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		   "-</a:t>
            </a:r>
            <a:r>
              <a:rPr lang="de-DE" sz="2800" b="1" spc="-1" dirty="0" err="1">
                <a:solidFill>
                  <a:srgbClr val="7030A0"/>
                </a:solidFill>
                <a:latin typeface="Consolas" panose="020B0609020204030204" pitchFamily="49" charset="0"/>
              </a:rPr>
              <a:t>pw</a:t>
            </a:r>
            <a: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", "</a:t>
            </a:r>
            <a:r>
              <a:rPr lang="de-DE" sz="2800" b="1" spc="-1" dirty="0" err="1">
                <a:solidFill>
                  <a:srgbClr val="7030A0"/>
                </a:solidFill>
                <a:latin typeface="Consolas" panose="020B0609020204030204" pitchFamily="49" charset="0"/>
              </a:rPr>
              <a:t>raspberry</a:t>
            </a:r>
            <a: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  <a:t>",</a:t>
            </a:r>
            <a:br>
              <a:rPr lang="de-DE" sz="2800" b="1" spc="-1" dirty="0">
                <a:solidFill>
                  <a:srgbClr val="7030A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	   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pi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@&lt;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IpAddr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],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	   "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debuggerPath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": "~/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vsdbg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de-DE" sz="2800" spc="-1" dirty="0" err="1">
                <a:solidFill>
                  <a:srgbClr val="000000"/>
                </a:solidFill>
                <a:latin typeface="Consolas" panose="020B0609020204030204" pitchFamily="49" charset="0"/>
              </a:rPr>
              <a:t>vsdbg</a:t>
            </a: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„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  <a:b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de-DE" sz="2800" spc="-1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636683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99040" y="1828799"/>
            <a:ext cx="10829880" cy="57308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4800" b="1" spc="-1" dirty="0">
                <a:solidFill>
                  <a:srgbClr val="000000"/>
                </a:solidFill>
              </a:rPr>
              <a:t>Das WIE ist jetzt geklärt.</a:t>
            </a: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de-DE" sz="4800" b="1" spc="-1" dirty="0">
                <a:solidFill>
                  <a:srgbClr val="000000"/>
                </a:solidFill>
              </a:rPr>
              <a:t>Jetzt kommt das WAS !</a:t>
            </a:r>
          </a:p>
        </p:txBody>
      </p:sp>
      <p:sp>
        <p:nvSpPr>
          <p:cNvPr id="220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Ready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083523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/>
              <a:t>Projektideen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28800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EAA40A3E-0E68-42F6-A816-4C3AA64A4A77}"/>
              </a:ext>
            </a:extLst>
          </p:cNvPr>
          <p:cNvSpPr/>
          <p:nvPr/>
        </p:nvSpPr>
        <p:spPr>
          <a:xfrm>
            <a:off x="599040" y="1828799"/>
            <a:ext cx="10829880" cy="54292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r>
              <a:rPr lang="de-DE" sz="2800" b="1" dirty="0"/>
              <a:t>Hardware und das mit dem Löten </a:t>
            </a:r>
          </a:p>
          <a:p>
            <a:endParaRPr lang="de-DE" sz="2800" dirty="0"/>
          </a:p>
          <a:p>
            <a:endParaRPr lang="de-DE" sz="2800" dirty="0"/>
          </a:p>
          <a:p>
            <a:r>
              <a:rPr lang="de-DE" sz="2800" b="1" dirty="0"/>
              <a:t>Hardware aber bitte ohne Löten </a:t>
            </a:r>
          </a:p>
          <a:p>
            <a:endParaRPr lang="de-DE" sz="2800" b="1" dirty="0"/>
          </a:p>
          <a:p>
            <a:endParaRPr lang="de-DE" sz="2800" b="1" dirty="0"/>
          </a:p>
          <a:p>
            <a:r>
              <a:rPr lang="de-DE" sz="2800" b="1" dirty="0"/>
              <a:t>Oder ganz ohne zusätzliche Hardware</a:t>
            </a:r>
          </a:p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172913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2"/>
          <p:cNvPicPr/>
          <p:nvPr/>
        </p:nvPicPr>
        <p:blipFill>
          <a:blip r:embed="rId2"/>
          <a:stretch/>
        </p:blipFill>
        <p:spPr>
          <a:xfrm>
            <a:off x="2525040" y="1940040"/>
            <a:ext cx="6947280" cy="5130720"/>
          </a:xfrm>
          <a:prstGeom prst="rect">
            <a:avLst/>
          </a:prstGeom>
          <a:ln>
            <a:noFill/>
          </a:ln>
        </p:spPr>
      </p:pic>
      <p:sp>
        <p:nvSpPr>
          <p:cNvPr id="205" name="CustomShape 1"/>
          <p:cNvSpPr/>
          <p:nvPr/>
        </p:nvSpPr>
        <p:spPr>
          <a:xfrm>
            <a:off x="1803240" y="301320"/>
            <a:ext cx="95932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Jetzt kann ich loslegen… 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/>
              <a:t>Anschluss finden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28800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8D51012-1651-41E4-BB57-10C02F01FF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14" y="1563688"/>
            <a:ext cx="9857131" cy="587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9366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50422" y="301625"/>
            <a:ext cx="10247903" cy="1262063"/>
          </a:xfrm>
        </p:spPr>
        <p:txBody>
          <a:bodyPr/>
          <a:lstStyle/>
          <a:p>
            <a:r>
              <a:rPr lang="de-DE" dirty="0"/>
              <a:t>GPIO – Was ist denn das ?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28800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7F6EF03-2BEB-4A77-88C0-D80BD6DF8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178684"/>
            <a:ext cx="12017395" cy="456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0549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3AFEC48-F4F3-40C7-A82A-9338DFC857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58984" y="301625"/>
            <a:ext cx="10339342" cy="1262063"/>
          </a:xfrm>
        </p:spPr>
        <p:txBody>
          <a:bodyPr/>
          <a:lstStyle/>
          <a:p>
            <a:r>
              <a:rPr lang="de-DE" dirty="0"/>
              <a:t>Strom und Spannung</a:t>
            </a:r>
          </a:p>
        </p:txBody>
      </p:sp>
      <p:sp>
        <p:nvSpPr>
          <p:cNvPr id="6" name="CustomShape 1">
            <a:extLst>
              <a:ext uri="{FF2B5EF4-FFF2-40B4-BE49-F238E27FC236}">
                <a16:creationId xmlns:a16="http://schemas.microsoft.com/office/drawing/2014/main" id="{838CF285-84C9-4159-9987-D2A50BF3106A}"/>
              </a:ext>
            </a:extLst>
          </p:cNvPr>
          <p:cNvSpPr/>
          <p:nvPr/>
        </p:nvSpPr>
        <p:spPr>
          <a:xfrm>
            <a:off x="599040" y="1828800"/>
            <a:ext cx="10829880" cy="51728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 lvl="1">
              <a:spcBef>
                <a:spcPts val="1417"/>
              </a:spcBef>
              <a:buClr>
                <a:srgbClr val="000000"/>
              </a:buClr>
              <a:buSzPct val="45000"/>
            </a:pPr>
            <a:endParaRPr lang="de-DE" sz="4800" b="1" spc="-1" dirty="0">
              <a:solidFill>
                <a:srgbClr val="000000"/>
              </a:solidFill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EAA40A3E-0E68-42F6-A816-4C3AA64A4A77}"/>
              </a:ext>
            </a:extLst>
          </p:cNvPr>
          <p:cNvSpPr/>
          <p:nvPr/>
        </p:nvSpPr>
        <p:spPr>
          <a:xfrm>
            <a:off x="599040" y="1828799"/>
            <a:ext cx="10829880" cy="54292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r>
              <a:rPr lang="de-DE" sz="2800" b="1" dirty="0"/>
              <a:t>Warum 5 Volt und 3,3 Volt?</a:t>
            </a:r>
          </a:p>
          <a:p>
            <a:endParaRPr lang="de-DE" sz="2800" dirty="0"/>
          </a:p>
          <a:p>
            <a:endParaRPr lang="de-DE" sz="2800" dirty="0"/>
          </a:p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40517623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599040" y="436605"/>
            <a:ext cx="10797480" cy="62554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>
                <a:solidFill>
                  <a:srgbClr val="04617B"/>
                </a:solidFill>
                <a:latin typeface="Source Sans Pro Black"/>
                <a:ea typeface="DejaVu Sans"/>
              </a:rPr>
              <a:t>Mehr Hardware</a:t>
            </a:r>
            <a:endParaRPr lang="de-DE" sz="2400" b="0" strike="noStrike" spc="-1" dirty="0">
              <a:latin typeface="Arial"/>
            </a:endParaRPr>
          </a:p>
          <a:p>
            <a:pPr marL="800280" lvl="1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>
                <a:solidFill>
                  <a:srgbClr val="04617B"/>
                </a:solidFill>
                <a:latin typeface="Source Sans Pro Black"/>
                <a:ea typeface="DejaVu Sans"/>
              </a:rPr>
              <a:t>SD-Karten</a:t>
            </a:r>
            <a:endParaRPr lang="de-DE" sz="2400" b="0" strike="noStrike" spc="-1" dirty="0">
              <a:latin typeface="Arial"/>
            </a:endParaRPr>
          </a:p>
          <a:p>
            <a:pPr marL="800280" lvl="1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>
                <a:solidFill>
                  <a:srgbClr val="04617B"/>
                </a:solidFill>
                <a:latin typeface="Source Sans Pro Black"/>
                <a:ea typeface="DejaVu Sans"/>
              </a:rPr>
              <a:t>Stromversorgung</a:t>
            </a:r>
            <a:endParaRPr lang="de-DE" sz="2400" b="0" strike="noStrike" spc="-1" dirty="0">
              <a:latin typeface="Arial"/>
            </a:endParaRPr>
          </a:p>
          <a:p>
            <a:pPr marL="800280" lvl="1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>
                <a:solidFill>
                  <a:srgbClr val="04617B"/>
                </a:solidFill>
                <a:latin typeface="Source Sans Pro Black"/>
                <a:ea typeface="DejaVu Sans"/>
              </a:rPr>
              <a:t>Zubehör</a:t>
            </a:r>
            <a:endParaRPr lang="de-DE" sz="2400" b="0" strike="noStrike" spc="-1" dirty="0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>
                <a:solidFill>
                  <a:srgbClr val="04617B"/>
                </a:solidFill>
                <a:latin typeface="Source Sans Pro Black"/>
                <a:ea typeface="DejaVu Sans"/>
              </a:rPr>
              <a:t>Erweiterungen</a:t>
            </a:r>
            <a:endParaRPr lang="de-DE" sz="2400" b="0" strike="noStrike" spc="-1" dirty="0">
              <a:latin typeface="Arial"/>
            </a:endParaRPr>
          </a:p>
          <a:p>
            <a:pPr marL="800280" lvl="1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>
                <a:solidFill>
                  <a:srgbClr val="04617B"/>
                </a:solidFill>
                <a:latin typeface="Source Sans Pro Black"/>
                <a:ea typeface="DejaVu Sans"/>
              </a:rPr>
              <a:t>Hardware und das mit dem Löten </a:t>
            </a:r>
            <a:endParaRPr lang="de-DE" sz="2400" b="0" strike="noStrike" spc="-1" dirty="0">
              <a:latin typeface="Arial"/>
            </a:endParaRPr>
          </a:p>
          <a:p>
            <a:pPr marL="800280" lvl="1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 err="1">
                <a:solidFill>
                  <a:srgbClr val="04617B"/>
                </a:solidFill>
                <a:latin typeface="Source Sans Pro Black"/>
                <a:ea typeface="DejaVu Sans"/>
              </a:rPr>
              <a:t>GrovePi</a:t>
            </a:r>
            <a:endParaRPr lang="de-DE" sz="2400" b="0" strike="noStrike" spc="-1" dirty="0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>
                <a:solidFill>
                  <a:srgbClr val="04617B"/>
                </a:solidFill>
                <a:latin typeface="Source Sans Pro Black"/>
                <a:ea typeface="DejaVu Sans"/>
              </a:rPr>
              <a:t>Mono vs. Core</a:t>
            </a:r>
            <a:endParaRPr lang="de-DE" sz="2400" b="0" strike="noStrike" spc="-1" dirty="0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>
                <a:solidFill>
                  <a:srgbClr val="04617B"/>
                </a:solidFill>
                <a:latin typeface="Source Sans Pro Black"/>
                <a:ea typeface="DejaVu Sans"/>
              </a:rPr>
              <a:t>Bits &amp; Bytes</a:t>
            </a:r>
            <a:endParaRPr lang="de-DE" sz="2400" b="0" strike="noStrike" spc="-1" dirty="0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>
                <a:solidFill>
                  <a:srgbClr val="04617B"/>
                </a:solidFill>
                <a:latin typeface="Source Sans Pro Black"/>
                <a:ea typeface="DejaVu Sans"/>
              </a:rPr>
              <a:t>VNC</a:t>
            </a:r>
            <a:endParaRPr lang="de-DE" sz="2400" b="0" strike="noStrike" spc="-1" dirty="0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>
                <a:solidFill>
                  <a:srgbClr val="04617B"/>
                </a:solidFill>
                <a:latin typeface="Source Sans Pro Black"/>
                <a:ea typeface="DejaVu Sans"/>
              </a:rPr>
              <a:t>Autostart, </a:t>
            </a:r>
            <a:r>
              <a:rPr lang="de-DE" sz="2400" b="1" strike="noStrike" spc="-1" dirty="0" err="1">
                <a:solidFill>
                  <a:srgbClr val="04617B"/>
                </a:solidFill>
                <a:latin typeface="Source Sans Pro Black"/>
                <a:ea typeface="DejaVu Sans"/>
              </a:rPr>
              <a:t>Daemon</a:t>
            </a:r>
            <a:endParaRPr lang="de-DE" sz="2400" b="0" strike="noStrike" spc="-1" dirty="0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trike="noStrike" spc="-1" dirty="0">
                <a:solidFill>
                  <a:srgbClr val="04617B"/>
                </a:solidFill>
                <a:latin typeface="Source Sans Pro Black"/>
                <a:ea typeface="DejaVu Sans"/>
              </a:rPr>
              <a:t>Ausschalten </a:t>
            </a:r>
            <a:r>
              <a:rPr lang="de-DE" sz="2400" b="1" strike="noStrike" spc="-1" dirty="0">
                <a:solidFill>
                  <a:srgbClr val="04617B"/>
                </a:solidFill>
                <a:latin typeface="Wingdings"/>
                <a:ea typeface="DejaVu Sans"/>
              </a:rPr>
              <a:t></a:t>
            </a:r>
          </a:p>
          <a:p>
            <a:pPr marL="343080" indent="-342000">
              <a:lnSpc>
                <a:spcPct val="100000"/>
              </a:lnSpc>
              <a:buClr>
                <a:srgbClr val="04617B"/>
              </a:buClr>
              <a:buFont typeface="Arial"/>
              <a:buChar char="•"/>
            </a:pPr>
            <a:r>
              <a:rPr lang="de-DE" sz="2400" b="1" spc="-1" dirty="0">
                <a:solidFill>
                  <a:srgbClr val="04617B"/>
                </a:solidFill>
                <a:latin typeface="Source Sans Pro Black"/>
              </a:rPr>
              <a:t>Dateifreigabe (Samba)</a:t>
            </a:r>
          </a:p>
          <a:p>
            <a:pPr>
              <a:lnSpc>
                <a:spcPct val="100000"/>
              </a:lnSpc>
            </a:pPr>
            <a:endParaRPr lang="de-DE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4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599040" y="301320"/>
            <a:ext cx="10797480" cy="585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NET Core 2.1 is supported on Raspberry Pi 2+. 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It isn’t supported on the Pi Zero or other devices that use an ARMv6 chip. 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.NET Core requires ARMv7 or ARMv8 chips, like the ARM Cortex-A53. </a:t>
            </a:r>
            <a:endParaRPr lang="de-DE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599040" y="301320"/>
            <a:ext cx="10797480" cy="585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GPIO - Ampel</a:t>
            </a:r>
            <a:endParaRPr lang="de-DE" sz="2800" b="0" strike="noStrike" spc="-1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5V / 3v3 - Wanderer</a:t>
            </a:r>
            <a:endParaRPr lang="de-DE" sz="2800" b="0" strike="noStrike" spc="-1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Löten :-/ - </a:t>
            </a:r>
            <a:endParaRPr lang="de-DE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599040" y="301320"/>
            <a:ext cx="10797480" cy="585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599040" y="301320"/>
            <a:ext cx="10797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Links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Folien 	</a:t>
            </a:r>
            <a:r>
              <a:rPr lang="de-DE" sz="28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https://github.com/FrankPfattheicher/RaspiDotnet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Win32DiskImager			 					 		</a:t>
            </a:r>
            <a:r>
              <a:rPr lang="de-DE" sz="28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https://sourceforge.net/projects/win32diskimager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803240" y="301320"/>
            <a:ext cx="95932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…aber habe „gerade“ keine Zeit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07" name="Grafik 3"/>
          <p:cNvPicPr/>
          <p:nvPr/>
        </p:nvPicPr>
        <p:blipFill>
          <a:blip r:embed="rId2"/>
          <a:stretch/>
        </p:blipFill>
        <p:spPr>
          <a:xfrm>
            <a:off x="2410200" y="1832040"/>
            <a:ext cx="7176960" cy="5382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Was brauche ich noch?</a:t>
            </a:r>
            <a:endParaRPr lang="de-DE" sz="2800" b="0" strike="noStrike" spc="-1" dirty="0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Hardware (Raspberry Pi)</a:t>
            </a:r>
            <a:endParaRPr lang="de-DE" sz="28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HDMI-Kabel</a:t>
            </a:r>
            <a:endParaRPr lang="de-DE" sz="24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Tastatur, Maus</a:t>
            </a:r>
            <a:endParaRPr lang="de-DE" sz="24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Optional USB-Hub</a:t>
            </a:r>
            <a:endParaRPr lang="de-DE" sz="2400" b="0" strike="noStrike" spc="-1" dirty="0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Hardware (Entwicklungssystem)</a:t>
            </a:r>
            <a:endParaRPr lang="de-DE" sz="28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Windows- oder Linux-PC</a:t>
            </a:r>
            <a:endParaRPr lang="de-DE" sz="24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SD-Kartenleser</a:t>
            </a:r>
            <a:endParaRPr lang="de-DE" sz="2400" b="0" strike="noStrike" spc="-1" dirty="0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Software</a:t>
            </a:r>
            <a:endParaRPr lang="de-DE" sz="28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Win32 </a:t>
            </a:r>
            <a:r>
              <a:rPr lang="de-DE" sz="2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DiskImager</a:t>
            </a: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(Windows)</a:t>
            </a:r>
            <a:endParaRPr lang="de-DE" sz="24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Image für SD-Karte</a:t>
            </a: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spc="-1" dirty="0" err="1">
                <a:solidFill>
                  <a:srgbClr val="000000"/>
                </a:solidFill>
                <a:latin typeface="Arial"/>
              </a:rPr>
              <a:t>Enwicklungsumgebung</a:t>
            </a:r>
            <a:endParaRPr lang="de-DE" sz="2400" b="0" strike="noStrike" spc="-1" dirty="0"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Keine Ausreden – los geht‘s !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Was nehme ich?</a:t>
            </a:r>
            <a:endParaRPr lang="de-DE" sz="4400" b="0" strike="noStrike" spc="-1">
              <a:latin typeface="Arial"/>
            </a:endParaRPr>
          </a:p>
        </p:txBody>
      </p:sp>
      <p:grpSp>
        <p:nvGrpSpPr>
          <p:cNvPr id="212" name="Group 3"/>
          <p:cNvGrpSpPr/>
          <p:nvPr/>
        </p:nvGrpSpPr>
        <p:grpSpPr>
          <a:xfrm>
            <a:off x="1389960" y="3026160"/>
            <a:ext cx="9217440" cy="2703600"/>
            <a:chOff x="1389960" y="3026160"/>
            <a:chExt cx="9217440" cy="2703600"/>
          </a:xfrm>
        </p:grpSpPr>
        <p:pic>
          <p:nvPicPr>
            <p:cNvPr id="213" name="Grafik 4"/>
            <p:cNvPicPr/>
            <p:nvPr/>
          </p:nvPicPr>
          <p:blipFill>
            <a:blip r:embed="rId2"/>
            <a:stretch/>
          </p:blipFill>
          <p:spPr>
            <a:xfrm>
              <a:off x="1389960" y="3026160"/>
              <a:ext cx="5661360" cy="2703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4" name="Grafik 5"/>
            <p:cNvPicPr/>
            <p:nvPr/>
          </p:nvPicPr>
          <p:blipFill>
            <a:blip r:embed="rId3"/>
            <a:stretch/>
          </p:blipFill>
          <p:spPr>
            <a:xfrm>
              <a:off x="7052400" y="3026160"/>
              <a:ext cx="3555000" cy="2703600"/>
            </a:xfrm>
            <a:prstGeom prst="rect">
              <a:avLst/>
            </a:prstGeom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Nichts vorbereitet, alles live !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Image auf SD-Karte übertragen</a:t>
            </a:r>
            <a:endParaRPr lang="de-DE" sz="4000" b="0" strike="noStrike" spc="-1" dirty="0">
              <a:latin typeface="Arial"/>
            </a:endParaRPr>
          </a:p>
          <a:p>
            <a:pPr marL="914400">
              <a:lnSpc>
                <a:spcPct val="90000"/>
              </a:lnSpc>
              <a:spcBef>
                <a:spcPts val="499"/>
              </a:spcBef>
            </a:pPr>
            <a:r>
              <a:rPr lang="de-DE" sz="3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(dauert ca. 5 bis 15 Minuten)</a:t>
            </a:r>
            <a:endParaRPr lang="de-DE" sz="36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36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Hardware aufbauen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Runtime</a:t>
            </a:r>
            <a:r>
              <a:rPr lang="de-DE" sz="2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Image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Subject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requirements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in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Section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3 and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restrictions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in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Section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4, Microsoft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hereby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grants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you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royalty-free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worldwide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non-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exclusive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personal, non-transferable, non-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assignable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limited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license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install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Runtime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Image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into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an Embedded System and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distribute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your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Embedded System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End Users.</a:t>
            </a:r>
            <a:endParaRPr lang="de-DE" sz="26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6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Distribution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of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Software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as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Stand-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alone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Product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You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must not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advertise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provide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 separate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price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for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or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otherwise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market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or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distribute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Software,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or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any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part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of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Software,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as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 separate item </a:t>
            </a:r>
            <a:r>
              <a:rPr lang="de-DE" sz="2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from</a:t>
            </a:r>
            <a:r>
              <a:rPr lang="de-DE" sz="2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an Embedded System.</a:t>
            </a:r>
            <a:endParaRPr lang="de-DE" sz="2600" b="0" strike="noStrike" spc="-1" dirty="0"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Warum nicht Windows 10 IoT Core ?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599040" y="1828800"/>
            <a:ext cx="1082988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1" spc="-1" dirty="0"/>
              <a:t>Versionen</a:t>
            </a: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spc="-1" dirty="0"/>
              <a:t>	</a:t>
            </a:r>
            <a:r>
              <a:rPr lang="de-DE" sz="2800" spc="-1" dirty="0" err="1"/>
              <a:t>Wheezy</a:t>
            </a:r>
            <a:r>
              <a:rPr lang="de-DE" sz="2800" spc="-1" dirty="0"/>
              <a:t> – Debian 7</a:t>
            </a: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spc="-1" dirty="0"/>
              <a:t>	Jessie – Debian 8 (September 2015)</a:t>
            </a: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1" spc="-1" dirty="0"/>
              <a:t>	Stretch – Debian 9 (August 2017)</a:t>
            </a: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600" spc="-1" dirty="0"/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spc="-1" dirty="0">
                <a:hlinkClick r:id="rId2"/>
              </a:rPr>
              <a:t>https://en.wikipedia.org/wiki/Raspbian</a:t>
            </a:r>
            <a:r>
              <a:rPr lang="de-DE" sz="2600" spc="-1" dirty="0"/>
              <a:t> </a:t>
            </a:r>
            <a:endParaRPr lang="de-DE" sz="2600" b="0" strike="noStrike" spc="-1" dirty="0"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1778040" y="301320"/>
            <a:ext cx="961848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spc="-1" dirty="0">
                <a:solidFill>
                  <a:srgbClr val="000000"/>
                </a:solidFill>
              </a:rPr>
              <a:t>Raspbian</a:t>
            </a:r>
            <a:endParaRPr lang="de-DE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588149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971</Words>
  <Application>Microsoft Office PowerPoint</Application>
  <PresentationFormat>Benutzerdefiniert</PresentationFormat>
  <Paragraphs>262</Paragraphs>
  <Slides>37</Slides>
  <Notes>17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37</vt:i4>
      </vt:variant>
    </vt:vector>
  </HeadingPairs>
  <TitlesOfParts>
    <vt:vector size="51" baseType="lpstr">
      <vt:lpstr>Arial</vt:lpstr>
      <vt:lpstr>Consolas</vt:lpstr>
      <vt:lpstr>DejaVu Sans</vt:lpstr>
      <vt:lpstr>Source Sans Pro</vt:lpstr>
      <vt:lpstr>Source Sans Pro Black</vt:lpstr>
      <vt:lpstr>Source Sans Pro Light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Pi-Complete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Projektideen</vt:lpstr>
      <vt:lpstr>Anschluss finden</vt:lpstr>
      <vt:lpstr>GPIO – Was ist denn das ?</vt:lpstr>
      <vt:lpstr>Strom und Spannung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Vivid</dc:title>
  <dc:subject/>
  <dc:creator>Frank</dc:creator>
  <dc:description/>
  <cp:lastModifiedBy>Frank Pfattheicher</cp:lastModifiedBy>
  <cp:revision>63</cp:revision>
  <dcterms:created xsi:type="dcterms:W3CDTF">2018-10-16T22:24:40Z</dcterms:created>
  <dcterms:modified xsi:type="dcterms:W3CDTF">2018-11-01T13:12:45Z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14</vt:i4>
  </property>
</Properties>
</file>